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DB6BF-B315-4626-9ABA-745D96273D00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DE262-6A7E-40F3-A504-EAE8545DE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1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/>
              <a:t>Дай примера за Австралия и емисиите на </a:t>
            </a:r>
            <a:r>
              <a:rPr lang="en-US" dirty="0"/>
              <a:t>CO2 </a:t>
            </a:r>
            <a:r>
              <a:rPr lang="bg-BG" dirty="0"/>
              <a:t>от пожарите</a:t>
            </a:r>
          </a:p>
          <a:p>
            <a:r>
              <a:rPr lang="bg-BG" dirty="0"/>
              <a:t>Има лимит – за човешката кожа това е 50 градуса на адаптация – изчислено с изследвани на метал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754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05BB5-7AFB-467D-8F07-4BB912EDA3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DD9EDC-6BB0-453E-B93B-979F07C885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5D146-3391-4D10-ADE2-A78110A16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9AC0-CC52-45CE-91DB-576874FCAE7E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AED8B-1E3B-4708-92A1-5CB48AEB5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DA61A0-5B47-4F8E-8792-30E554840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478A-6B42-4E5F-A40A-E66191CC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49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78009-8C94-46AE-A20C-2F3533070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AFD9A9-AFB2-4286-8EBF-583AEC21B3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353445-29F3-496A-AF30-F7A8446FA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9AC0-CC52-45CE-91DB-576874FCAE7E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EDB87A-FB01-4C17-934F-305A2CD1F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1A7B5-10E7-4885-B73A-E81E12E48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478A-6B42-4E5F-A40A-E66191CC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404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047F2A-25F9-428A-8B10-37096693C7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39123E-27D6-451D-9F4D-7C6D3A1CFC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AD71C-EBFB-4E62-86E3-AF6D7C31C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9AC0-CC52-45CE-91DB-576874FCAE7E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EE4366-A070-4DAA-A72A-C61D332AA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18AA14-2651-4739-BCF8-6B7BBD346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478A-6B42-4E5F-A40A-E66191CC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446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A9452-27A5-4E44-8268-E03F586F8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99982-6F21-4F52-9E46-1EC5CE294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7E39B-58ED-4866-A242-03E2D4FB9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9AC0-CC52-45CE-91DB-576874FCAE7E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350215-1459-48BB-A69D-26400AC71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95BBC-0983-4D5E-A6B3-7FF47F02B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478A-6B42-4E5F-A40A-E66191CC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19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265CC-3335-4BDA-9C12-25C91EA8A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03F487-F3E9-42F6-B8DD-0C76A8267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1B53D6-D68F-4A9D-8A88-453B9D00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9AC0-CC52-45CE-91DB-576874FCAE7E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9844A-D9C3-47C5-8BE4-C085EC628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23E647-47BA-477A-84D6-F21C8DA3E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478A-6B42-4E5F-A40A-E66191CC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272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AA63B-0C8D-4B97-A580-56895B473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BDEA2-212C-4C56-BA8B-111D514A9E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C57F32-FD71-4148-8C20-F81F27DE2C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B4E160-1920-448F-8FCC-C0A1E659C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9AC0-CC52-45CE-91DB-576874FCAE7E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051ECB-180C-4491-BAAC-D4F7E5A47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08622-F24D-46BA-9CBD-0C4F93F94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478A-6B42-4E5F-A40A-E66191CC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86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3AACC-6AB6-497F-A705-D134E2685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1CC487-97B1-45A6-958B-164B18EC4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49755D-CC91-4D29-8022-D73930BCAD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C9F254-0D7A-4CEE-AE1D-B787061996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FC0242-DBDB-4913-9927-0274266778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E5D0A9-6626-4B81-B7F9-35C449780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9AC0-CC52-45CE-91DB-576874FCAE7E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9672CF-88FE-469E-84E1-87327F006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555F3E-68BD-4F6F-94C5-3975732A1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478A-6B42-4E5F-A40A-E66191CC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79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408A3-E7F3-4F25-9838-810969CCD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25B8AF-695D-49C4-86A0-23B287F7C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9AC0-CC52-45CE-91DB-576874FCAE7E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5E70AB-C5AE-4CE8-BB7D-0C5E8FB87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545531-C042-4BCA-8881-CE1C7E87B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478A-6B42-4E5F-A40A-E66191CC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476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B423A9-6780-4A9B-808A-6F194BCE0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9AC0-CC52-45CE-91DB-576874FCAE7E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F26D42-AFFB-41A2-9737-AC4D442E0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0C6C46-FB42-4AFA-AE17-7D00C26D3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478A-6B42-4E5F-A40A-E66191CC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365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1E309-FA88-45DC-9747-7F20428AF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7984D-5B28-4946-886A-E8219CBDC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0B7747-07FB-4B8B-B6EC-5C67B61C84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7AC2E9-4F56-4EE2-AA2D-D7890C9E3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9AC0-CC52-45CE-91DB-576874FCAE7E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9F915F-E512-4FE1-9541-F07FDAEDF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875FAF-CD73-4FB2-9296-C5FF186E7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478A-6B42-4E5F-A40A-E66191CC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494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B610A-4F5A-4ACD-B13D-9EB4FFF3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55EE94-F902-4A52-B3A6-1168410952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122BB0-690E-459A-BF5D-0E2DAF86C4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523BFF-BC03-429A-8C54-B55A4FB01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9AC0-CC52-45CE-91DB-576874FCAE7E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87086F-A8C4-416D-98D4-3F54B623F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2262BD-3386-4E8C-AFA9-D6B000547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478A-6B42-4E5F-A40A-E66191CC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776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49C77D-A87D-435D-ADCA-22A5597E9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C37DC-0122-468F-8821-EB152686F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080A8-CB99-4C73-8815-4B55537AF9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E9AC0-CC52-45CE-91DB-576874FCAE7E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D4693C-CC23-4E60-99A1-ABA85ECC6F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F0CC25-6ACD-41FF-89CC-7368F86AC8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C478A-6B42-4E5F-A40A-E66191CC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644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xfam.org/en/press-releases/carbon-emissions-richest-1-set-be-30-times-15degc-limit-203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c.europa.eu/eurostat/databrowser/view/t2020_rd300/default/table?lang=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7E6663C-CD5E-46BE-B348-67DDCD13107F}"/>
              </a:ext>
            </a:extLst>
          </p:cNvPr>
          <p:cNvSpPr txBox="1"/>
          <p:nvPr/>
        </p:nvSpPr>
        <p:spPr>
          <a:xfrm>
            <a:off x="3995375" y="6488668"/>
            <a:ext cx="4461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>
                <a:hlinkClick r:id="rId3"/>
              </a:rPr>
              <a:t>Източник</a:t>
            </a:r>
            <a:r>
              <a:rPr lang="en-US" dirty="0">
                <a:hlinkClick r:id="rId3"/>
              </a:rPr>
              <a:t>: Oxfam</a:t>
            </a:r>
            <a:r>
              <a:rPr lang="en-US" dirty="0"/>
              <a:t>, </a:t>
            </a:r>
            <a:r>
              <a:rPr lang="en-US" dirty="0">
                <a:hlinkClick r:id="rId4"/>
              </a:rPr>
              <a:t>Eurostat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A92F82D8-6526-4D2D-A412-AEB5C2AF97AD}"/>
              </a:ext>
            </a:extLst>
          </p:cNvPr>
          <p:cNvSpPr txBox="1">
            <a:spLocks/>
          </p:cNvSpPr>
          <p:nvPr/>
        </p:nvSpPr>
        <p:spPr>
          <a:xfrm>
            <a:off x="0" y="-22416"/>
            <a:ext cx="12311199" cy="1314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 Neue" panose="02000403000000020004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elvetica Neue" panose="02000403000000020004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 Neue" panose="02000403000000020004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 Neue" panose="02000403000000020004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 Neue" panose="02000403000000020004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bg-BG" sz="3600" b="1" dirty="0">
                <a:solidFill>
                  <a:srgbClr val="900055"/>
                </a:solidFill>
                <a:ea typeface="+mj-ea"/>
                <a:cs typeface="+mj-cs"/>
              </a:rPr>
              <a:t>Не всички са еднакво отговорни за емисиите на ПГ</a:t>
            </a:r>
            <a:endParaRPr lang="bg-BG" baseline="-25000" dirty="0">
              <a:solidFill>
                <a:srgbClr val="900055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809CFE2-52DB-4477-B4B8-D480F9D327ED}"/>
              </a:ext>
            </a:extLst>
          </p:cNvPr>
          <p:cNvGraphicFramePr>
            <a:graphicFrameLocks noGrp="1"/>
          </p:cNvGraphicFramePr>
          <p:nvPr/>
        </p:nvGraphicFramePr>
        <p:xfrm>
          <a:off x="625633" y="1215254"/>
          <a:ext cx="10690908" cy="4634935"/>
        </p:xfrm>
        <a:graphic>
          <a:graphicData uri="http://schemas.openxmlformats.org/drawingml/2006/table">
            <a:tbl>
              <a:tblPr/>
              <a:tblGrid>
                <a:gridCol w="3563636">
                  <a:extLst>
                    <a:ext uri="{9D8B030D-6E8A-4147-A177-3AD203B41FA5}">
                      <a16:colId xmlns:a16="http://schemas.microsoft.com/office/drawing/2014/main" val="939253079"/>
                    </a:ext>
                  </a:extLst>
                </a:gridCol>
                <a:gridCol w="3563636">
                  <a:extLst>
                    <a:ext uri="{9D8B030D-6E8A-4147-A177-3AD203B41FA5}">
                      <a16:colId xmlns:a16="http://schemas.microsoft.com/office/drawing/2014/main" val="52242909"/>
                    </a:ext>
                  </a:extLst>
                </a:gridCol>
                <a:gridCol w="3563636">
                  <a:extLst>
                    <a:ext uri="{9D8B030D-6E8A-4147-A177-3AD203B41FA5}">
                      <a16:colId xmlns:a16="http://schemas.microsoft.com/office/drawing/2014/main" val="3925698922"/>
                    </a:ext>
                  </a:extLst>
                </a:gridCol>
              </a:tblGrid>
              <a:tr h="1628491">
                <a:tc>
                  <a:txBody>
                    <a:bodyPr/>
                    <a:lstStyle/>
                    <a:p>
                      <a:pPr algn="l" fontAlgn="b"/>
                      <a:r>
                        <a:rPr lang="bg-BG" dirty="0">
                          <a:solidFill>
                            <a:srgbClr val="FFFFFF"/>
                          </a:solidFill>
                          <a:effectLst/>
                        </a:rPr>
                        <a:t>Групиране по доходи</a:t>
                      </a:r>
                      <a:endParaRPr lang="en-US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anchor="b">
                    <a:lnL w="9525" cap="flat" cmpd="sng" algn="ctr">
                      <a:solidFill>
                        <a:srgbClr val="096B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96B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96B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11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dirty="0">
                          <a:solidFill>
                            <a:srgbClr val="FFFFFF"/>
                          </a:solidFill>
                          <a:effectLst/>
                        </a:rPr>
                        <a:t>Емиисии </a:t>
                      </a:r>
                      <a:r>
                        <a:rPr lang="en-US" dirty="0">
                          <a:solidFill>
                            <a:srgbClr val="FFFFFF"/>
                          </a:solidFill>
                          <a:effectLst/>
                        </a:rPr>
                        <a:t>(</a:t>
                      </a:r>
                      <a:r>
                        <a:rPr lang="bg-BG" dirty="0">
                          <a:solidFill>
                            <a:srgbClr val="FFFFFF"/>
                          </a:solidFill>
                          <a:effectLst/>
                        </a:rPr>
                        <a:t>тон </a:t>
                      </a:r>
                      <a:r>
                        <a:rPr lang="en-US" dirty="0">
                          <a:solidFill>
                            <a:srgbClr val="FFFFFF"/>
                          </a:solidFill>
                          <a:effectLst/>
                        </a:rPr>
                        <a:t>CO2 </a:t>
                      </a:r>
                      <a:r>
                        <a:rPr lang="bg-BG" dirty="0">
                          <a:solidFill>
                            <a:srgbClr val="FFFFFF"/>
                          </a:solidFill>
                          <a:effectLst/>
                        </a:rPr>
                        <a:t>годишно</a:t>
                      </a:r>
                      <a:r>
                        <a:rPr lang="en-US" dirty="0">
                          <a:solidFill>
                            <a:srgbClr val="FFFFFF"/>
                          </a:solidFill>
                          <a:effectLst/>
                        </a:rPr>
                        <a:t>)</a:t>
                      </a:r>
                      <a:r>
                        <a:rPr lang="bg-BG" dirty="0">
                          <a:solidFill>
                            <a:srgbClr val="FFFFFF"/>
                          </a:solidFill>
                          <a:effectLst/>
                        </a:rPr>
                        <a:t>, прогноза за 2030 г.</a:t>
                      </a:r>
                      <a:endParaRPr lang="en-US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anchor="b">
                    <a:lnL w="9525" cap="flat" cmpd="sng" algn="ctr">
                      <a:solidFill>
                        <a:srgbClr val="096B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96B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96B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11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dirty="0">
                          <a:solidFill>
                            <a:srgbClr val="FFFFFF"/>
                          </a:solidFill>
                          <a:effectLst/>
                        </a:rPr>
                        <a:t>Пъти над допустимото, сравнево с целта на Париж за </a:t>
                      </a:r>
                      <a:r>
                        <a:rPr lang="en-US" dirty="0">
                          <a:solidFill>
                            <a:srgbClr val="FFFFFF"/>
                          </a:solidFill>
                          <a:effectLst/>
                        </a:rPr>
                        <a:t>1.5°C (2.3 tons)</a:t>
                      </a:r>
                    </a:p>
                  </a:txBody>
                  <a:tcPr anchor="b">
                    <a:lnL w="9525" cap="flat" cmpd="sng" algn="ctr">
                      <a:solidFill>
                        <a:srgbClr val="096B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96B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96B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11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306345"/>
                  </a:ext>
                </a:extLst>
              </a:tr>
              <a:tr h="501074">
                <a:tc>
                  <a:txBody>
                    <a:bodyPr/>
                    <a:lstStyle/>
                    <a:p>
                      <a:pPr fontAlgn="t"/>
                      <a:r>
                        <a:rPr lang="bg-BG" dirty="0">
                          <a:effectLst/>
                        </a:rPr>
                        <a:t>Най-богатите </a:t>
                      </a:r>
                      <a:r>
                        <a:rPr lang="en-US" dirty="0">
                          <a:effectLst/>
                        </a:rPr>
                        <a:t>1%</a:t>
                      </a:r>
                    </a:p>
                  </a:txBody>
                  <a:tcPr>
                    <a:lnL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70</a:t>
                      </a:r>
                    </a:p>
                  </a:txBody>
                  <a:tcPr>
                    <a:lnL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x30</a:t>
                      </a:r>
                    </a:p>
                  </a:txBody>
                  <a:tcPr>
                    <a:lnL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305985"/>
                  </a:ext>
                </a:extLst>
              </a:tr>
              <a:tr h="501074">
                <a:tc>
                  <a:txBody>
                    <a:bodyPr/>
                    <a:lstStyle/>
                    <a:p>
                      <a:pPr fontAlgn="t"/>
                      <a:r>
                        <a:rPr lang="bg-BG" dirty="0">
                          <a:effectLst/>
                        </a:rPr>
                        <a:t>Най-богатите</a:t>
                      </a:r>
                      <a:r>
                        <a:rPr lang="en-US" dirty="0">
                          <a:effectLst/>
                        </a:rPr>
                        <a:t> 10%</a:t>
                      </a:r>
                    </a:p>
                  </a:txBody>
                  <a:tcPr>
                    <a:lnL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D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21</a:t>
                      </a:r>
                    </a:p>
                  </a:txBody>
                  <a:tcPr>
                    <a:lnL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D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X9</a:t>
                      </a:r>
                    </a:p>
                  </a:txBody>
                  <a:tcPr>
                    <a:lnL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839468"/>
                  </a:ext>
                </a:extLst>
              </a:tr>
              <a:tr h="501074">
                <a:tc>
                  <a:txBody>
                    <a:bodyPr/>
                    <a:lstStyle/>
                    <a:p>
                      <a:pPr fontAlgn="t"/>
                      <a:r>
                        <a:rPr lang="bg-BG" dirty="0">
                          <a:solidFill>
                            <a:srgbClr val="FF0000"/>
                          </a:solidFill>
                          <a:effectLst/>
                        </a:rPr>
                        <a:t>ЕС 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bg-BG" dirty="0">
                          <a:solidFill>
                            <a:srgbClr val="FF0000"/>
                          </a:solidFill>
                          <a:effectLst/>
                        </a:rPr>
                        <a:t>средно на жител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effectLst/>
                        </a:rPr>
                        <a:t>)</a:t>
                      </a:r>
                    </a:p>
                  </a:txBody>
                  <a:tcPr>
                    <a:lnL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D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bg-BG" dirty="0">
                          <a:solidFill>
                            <a:srgbClr val="FF0000"/>
                          </a:solidFill>
                          <a:effectLst/>
                        </a:rPr>
                        <a:t>8.8</a:t>
                      </a:r>
                      <a:endParaRPr lang="en-US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D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solidFill>
                            <a:srgbClr val="FF0000"/>
                          </a:solidFill>
                          <a:effectLst/>
                        </a:rPr>
                        <a:t>X4</a:t>
                      </a:r>
                    </a:p>
                  </a:txBody>
                  <a:tcPr>
                    <a:lnL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118400"/>
                  </a:ext>
                </a:extLst>
              </a:tr>
              <a:tr h="501074">
                <a:tc>
                  <a:txBody>
                    <a:bodyPr/>
                    <a:lstStyle/>
                    <a:p>
                      <a:pPr fontAlgn="t"/>
                      <a:r>
                        <a:rPr lang="bg-BG" dirty="0">
                          <a:solidFill>
                            <a:srgbClr val="FF0000"/>
                          </a:solidFill>
                          <a:effectLst/>
                        </a:rPr>
                        <a:t>България 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bg-BG" dirty="0">
                          <a:solidFill>
                            <a:srgbClr val="FF0000"/>
                          </a:solidFill>
                          <a:effectLst/>
                        </a:rPr>
                        <a:t>средно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bg-BG" dirty="0">
                          <a:solidFill>
                            <a:srgbClr val="FF0000"/>
                          </a:solidFill>
                          <a:effectLst/>
                        </a:rPr>
                        <a:t>на жител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effectLst/>
                        </a:rPr>
                        <a:t>)</a:t>
                      </a:r>
                    </a:p>
                  </a:txBody>
                  <a:tcPr>
                    <a:lnL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D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r>
                        <a:rPr lang="bg-BG" dirty="0">
                          <a:solidFill>
                            <a:srgbClr val="FF0000"/>
                          </a:solidFill>
                          <a:effectLst/>
                        </a:rPr>
                        <a:t>.3</a:t>
                      </a:r>
                      <a:endParaRPr lang="en-US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D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solidFill>
                            <a:srgbClr val="FF0000"/>
                          </a:solidFill>
                          <a:effectLst/>
                        </a:rPr>
                        <a:t>X4</a:t>
                      </a:r>
                    </a:p>
                  </a:txBody>
                  <a:tcPr>
                    <a:lnL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623327"/>
                  </a:ext>
                </a:extLst>
              </a:tr>
              <a:tr h="501074">
                <a:tc>
                  <a:txBody>
                    <a:bodyPr/>
                    <a:lstStyle/>
                    <a:p>
                      <a:pPr fontAlgn="t"/>
                      <a:r>
                        <a:rPr lang="bg-BG" dirty="0">
                          <a:effectLst/>
                        </a:rPr>
                        <a:t>Средни</a:t>
                      </a:r>
                      <a:r>
                        <a:rPr lang="en-US" dirty="0">
                          <a:effectLst/>
                        </a:rPr>
                        <a:t> 40%</a:t>
                      </a:r>
                    </a:p>
                  </a:txBody>
                  <a:tcPr>
                    <a:lnL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>
                    <a:lnL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x2</a:t>
                      </a:r>
                    </a:p>
                  </a:txBody>
                  <a:tcPr>
                    <a:lnL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378617"/>
                  </a:ext>
                </a:extLst>
              </a:tr>
              <a:tr h="501074">
                <a:tc>
                  <a:txBody>
                    <a:bodyPr/>
                    <a:lstStyle/>
                    <a:p>
                      <a:pPr fontAlgn="t"/>
                      <a:r>
                        <a:rPr lang="bg-BG" dirty="0">
                          <a:effectLst/>
                        </a:rPr>
                        <a:t>Най-бедните</a:t>
                      </a:r>
                      <a:r>
                        <a:rPr lang="en-US" dirty="0">
                          <a:effectLst/>
                        </a:rPr>
                        <a:t> 50%</a:t>
                      </a:r>
                    </a:p>
                  </a:txBody>
                  <a:tcPr>
                    <a:lnL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D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>
                    <a:lnL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D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x0.43 (</a:t>
                      </a:r>
                      <a:r>
                        <a:rPr lang="bg-BG" dirty="0">
                          <a:effectLst/>
                        </a:rPr>
                        <a:t>на половина</a:t>
                      </a:r>
                      <a:r>
                        <a:rPr lang="en-US" dirty="0">
                          <a:effectLst/>
                        </a:rPr>
                        <a:t>)</a:t>
                      </a:r>
                    </a:p>
                  </a:txBody>
                  <a:tcPr>
                    <a:lnL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4C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131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0075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115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 Neue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Apostol Dyankov</dc:creator>
  <cp:lastModifiedBy>Apostol Dyankov</cp:lastModifiedBy>
  <cp:revision>1</cp:revision>
  <dcterms:created xsi:type="dcterms:W3CDTF">2021-11-19T17:24:19Z</dcterms:created>
  <dcterms:modified xsi:type="dcterms:W3CDTF">2021-11-19T17:34:14Z</dcterms:modified>
</cp:coreProperties>
</file>